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44"/>
  </p:notesMasterIdLst>
  <p:sldIdLst>
    <p:sldId id="256" r:id="rId3"/>
    <p:sldId id="1061" r:id="rId4"/>
    <p:sldId id="1059" r:id="rId5"/>
    <p:sldId id="977" r:id="rId6"/>
    <p:sldId id="947" r:id="rId7"/>
    <p:sldId id="1068" r:id="rId8"/>
    <p:sldId id="988" r:id="rId9"/>
    <p:sldId id="1067" r:id="rId10"/>
    <p:sldId id="1054" r:id="rId11"/>
    <p:sldId id="1055" r:id="rId12"/>
    <p:sldId id="1056" r:id="rId13"/>
    <p:sldId id="1057" r:id="rId14"/>
    <p:sldId id="939" r:id="rId15"/>
    <p:sldId id="986" r:id="rId16"/>
    <p:sldId id="1075" r:id="rId17"/>
    <p:sldId id="987" r:id="rId18"/>
    <p:sldId id="1069" r:id="rId19"/>
    <p:sldId id="2977" r:id="rId20"/>
    <p:sldId id="2976" r:id="rId21"/>
    <p:sldId id="2962" r:id="rId22"/>
    <p:sldId id="989" r:id="rId23"/>
    <p:sldId id="990" r:id="rId24"/>
    <p:sldId id="1060" r:id="rId25"/>
    <p:sldId id="992" r:id="rId26"/>
    <p:sldId id="993" r:id="rId27"/>
    <p:sldId id="994" r:id="rId28"/>
    <p:sldId id="995" r:id="rId29"/>
    <p:sldId id="996" r:id="rId30"/>
    <p:sldId id="1063" r:id="rId31"/>
    <p:sldId id="1065" r:id="rId32"/>
    <p:sldId id="1070" r:id="rId33"/>
    <p:sldId id="1066" r:id="rId34"/>
    <p:sldId id="1064" r:id="rId35"/>
    <p:sldId id="379" r:id="rId36"/>
    <p:sldId id="380" r:id="rId37"/>
    <p:sldId id="1074" r:id="rId38"/>
    <p:sldId id="1072" r:id="rId39"/>
    <p:sldId id="1071" r:id="rId40"/>
    <p:sldId id="1073" r:id="rId41"/>
    <p:sldId id="1062" r:id="rId42"/>
    <p:sldId id="974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448"/>
    <p:restoredTop sz="94722"/>
  </p:normalViewPr>
  <p:slideViewPr>
    <p:cSldViewPr snapToGrid="0">
      <p:cViewPr varScale="1">
        <p:scale>
          <a:sx n="132" d="100"/>
          <a:sy n="132" d="100"/>
        </p:scale>
        <p:origin x="160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72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209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05723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0785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02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0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2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3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1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10/14/20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hyperlink" Target="http://aurellem.org/society-of-min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en.wikipedia.org/wiki/Nobel_Prize_in_Physic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lamport.azurewebsites.net/tla/tla.html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formal-methods-amazon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54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51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50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48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x9lgX8Ga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youtu.be/_fA7vkVJhF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hyperlink" Target="https://www.di.ens.fr/~cousot/publications.www/CousotCousot-POPL14-ACM-p2-3-2014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youtu.be/M_jchYsTZvM?t=218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youtu.be/HasvumXl_v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5" Type="http://schemas.openxmlformats.org/officeDocument/2006/relationships/hyperlink" Target="https://www.amazon.com/Clockspeed-Winning-Industry-Temporary-Advantage-ebook/dp/B00692LQA6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7" Type="http://schemas.openxmlformats.org/officeDocument/2006/relationships/hyperlink" Target="https://www.researchgate.net/publication/40533831_Electrokinetic_Transport_of_DNA_in_Nanosli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researchgate.net/figure/1-The-double-helix-structure-of-DNA-It-is-constructed-of-four-different-building_fig1_40533831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</a:t>
            </a:r>
            <a:br>
              <a:rPr lang="en-US" sz="2400" dirty="0"/>
            </a:br>
            <a:r>
              <a:rPr lang="en-US" sz="2400" dirty="0"/>
              <a:t>from biology to math, physic, and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266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6971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Names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 generic pool of conceptual handles for computation</a:t>
            </a:r>
          </a:p>
          <a:p>
            <a:r>
              <a:rPr lang="en-TW" dirty="0"/>
              <a:t>Some times it is better to keep all names (terms) neutral</a:t>
            </a:r>
          </a:p>
          <a:p>
            <a:r>
              <a:rPr lang="en-TW" dirty="0"/>
              <a:t>By assigning unique and countable names to a domain, it allows the naming systems to be reused or evolved for future use.</a:t>
            </a:r>
          </a:p>
          <a:p>
            <a:r>
              <a:rPr lang="en-TW" dirty="0"/>
              <a:t>Many of </a:t>
            </a:r>
            <a:r>
              <a:rPr lang="en-TW"/>
              <a:t>the maturely “named” computing</a:t>
            </a:r>
            <a:r>
              <a:rPr lang="en-TW" dirty="0"/>
              <a:t>/logical systems are universal</a:t>
            </a:r>
          </a:p>
          <a:p>
            <a:pPr lvl="1"/>
            <a:r>
              <a:rPr lang="en-TW" dirty="0"/>
              <a:t>They can be reused by many applications</a:t>
            </a:r>
          </a:p>
          <a:p>
            <a:pPr lvl="1"/>
            <a:r>
              <a:rPr lang="en-TW" dirty="0"/>
              <a:t>Logical Systems have been studied extensively, and may possess desirable properties</a:t>
            </a:r>
          </a:p>
          <a:p>
            <a:pPr lvl="2"/>
            <a:r>
              <a:rPr lang="en-TW" dirty="0"/>
              <a:t>Soundness and Completeness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1525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Associating neutral names to ideas has utility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sz="2800" dirty="0"/>
              <a:t>It is like telling mythological stories and using the names of characters to define concepts and ideas</a:t>
            </a:r>
          </a:p>
          <a:p>
            <a:r>
              <a:rPr lang="en-TW" sz="2800" dirty="0"/>
              <a:t>Assigning names to ideas: using name space to compress algorithmic (temporal) complexity</a:t>
            </a:r>
          </a:p>
          <a:p>
            <a:r>
              <a:rPr lang="en-TW" sz="2800" dirty="0"/>
              <a:t>Each story is a prototypical/idealized context that could be reused across many application areas</a:t>
            </a:r>
          </a:p>
          <a:p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1805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Temporal Logic: assign names to Behavioral 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4BC5D87-ADF2-6C44-8A6F-CB24F331F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97" y="1273534"/>
            <a:ext cx="4216757" cy="347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A2A7A-C455-544C-B570-72349C968E34}"/>
              </a:ext>
            </a:extLst>
          </p:cNvPr>
          <p:cNvSpPr txBox="1"/>
          <p:nvPr/>
        </p:nvSpPr>
        <p:spPr>
          <a:xfrm>
            <a:off x="5605405" y="3177468"/>
            <a:ext cx="2618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TLA+ (Temporal Logic in Action) provides a formal language and automated mechanism to assign names in algorithmically prescribed loopy or recursive structures.</a:t>
            </a:r>
          </a:p>
        </p:txBody>
      </p:sp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BF915900-E11F-094D-A58D-6DFBD9321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0293" y="1273534"/>
            <a:ext cx="2486025" cy="165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74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TLA+ can help </a:t>
            </a:r>
            <a:r>
              <a:rPr lang="en-US">
                <a:solidFill>
                  <a:schemeClr val="tx1"/>
                </a:solidFill>
              </a:rPr>
              <a:t>analyzed System </a:t>
            </a:r>
            <a:r>
              <a:rPr lang="en-US" dirty="0">
                <a:solidFill>
                  <a:schemeClr val="tx1"/>
                </a:solidFill>
              </a:rPr>
              <a:t>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EFB6AA4-7379-6844-98E9-1E18D09E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59" y="1181495"/>
            <a:ext cx="6938682" cy="33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83" y="3574472"/>
            <a:ext cx="2709417" cy="13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(Hyperlink in URL)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748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Surprising Simplicity of Everything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2BA1DAE-29C7-2C41-A234-D323A727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11678"/>
            <a:ext cx="4608282" cy="2886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FF312-1230-1F43-B13A-FAC57DC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882" y="1103866"/>
            <a:ext cx="2456942" cy="3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34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987" y="118495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Five Flavors of Master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3652517" y="4794173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917" y="835062"/>
            <a:ext cx="4027321" cy="3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Approximate Truth through Multiple Abstractions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1352981"/>
          </a:xfrm>
        </p:spPr>
        <p:txBody>
          <a:bodyPr/>
          <a:lstStyle/>
          <a:p>
            <a:r>
              <a:rPr lang="en-US" b="1" dirty="0"/>
              <a:t>Look into Abstract Interpretation by Patrick and </a:t>
            </a:r>
            <a:r>
              <a:rPr lang="en-US" b="1" dirty="0" err="1"/>
              <a:t>Radhia</a:t>
            </a:r>
            <a:r>
              <a:rPr lang="en-US" b="1" dirty="0"/>
              <a:t> </a:t>
            </a:r>
            <a:r>
              <a:rPr lang="en-US" b="1" dirty="0" err="1"/>
              <a:t>Cousot</a:t>
            </a:r>
            <a:endParaRPr lang="en-US" b="1" dirty="0"/>
          </a:p>
          <a:p>
            <a:pPr lvl="1"/>
            <a:r>
              <a:rPr lang="en-US" b="1" dirty="0"/>
              <a:t>The invention of Widening and Narrowing Operators</a:t>
            </a:r>
          </a:p>
          <a:p>
            <a:pPr lvl="1"/>
            <a:r>
              <a:rPr lang="en-US" b="1" dirty="0"/>
              <a:t>Known in the area known as Static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E136340-1A07-0447-BF05-BC5D5989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24" y="1555942"/>
            <a:ext cx="1519816" cy="949514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0FD2F9F-A1CE-1544-9C6F-8A838FCB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36" y="2571750"/>
            <a:ext cx="7199422" cy="21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</a:t>
            </a:r>
            <a:r>
              <a:rPr lang="en-TW" sz="800" dirty="0"/>
              <a:t>mage source: </a:t>
            </a:r>
            <a:r>
              <a:rPr lang="en-TW" sz="800" dirty="0">
                <a:hlinkClick r:id="rId5"/>
              </a:rPr>
              <a:t>wikipedia</a:t>
            </a:r>
            <a:endParaRPr lang="en-TW" sz="800" dirty="0"/>
          </a:p>
        </p:txBody>
      </p:sp>
    </p:spTree>
    <p:extLst>
      <p:ext uri="{BB962C8B-B14F-4D97-AF65-F5344CB8AC3E}">
        <p14:creationId xmlns:p14="http://schemas.microsoft.com/office/powerpoint/2010/main" val="688338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60" y="292231"/>
            <a:ext cx="777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of Scientific Language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9E4DBF-4C36-7D40-A4CC-4A1F05D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29337"/>
              </p:ext>
            </p:extLst>
          </p:nvPr>
        </p:nvGraphicFramePr>
        <p:xfrm>
          <a:off x="604516" y="1161542"/>
          <a:ext cx="8137148" cy="350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87">
                  <a:extLst>
                    <a:ext uri="{9D8B030D-6E8A-4147-A177-3AD203B41FA5}">
                      <a16:colId xmlns:a16="http://schemas.microsoft.com/office/drawing/2014/main" val="866378250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812702753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086915046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2717269648"/>
                    </a:ext>
                  </a:extLst>
                </a:gridCol>
              </a:tblGrid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Biology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Math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Physics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Cybernetics/System Sciences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3985018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Homeostasis/DNA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Iterative/Recursive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Multi-Scale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7954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Cellular Construction/Boundary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Difference/Differentiation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Data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987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Lifespan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Spacetime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Statistical 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2565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Entropy Negation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Numbers/Generative Name Spaces/Algebras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“Unified” Theory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From Theory to Applications and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8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77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74" y="264799"/>
            <a:ext cx="871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+mj-lt"/>
              </a:rPr>
              <a:t>A Computable Language for Real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7685-B280-5A49-AD18-5B8FFEFE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3" y="1225296"/>
            <a:ext cx="2266952" cy="330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8B129-62F6-7844-B186-DB878492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62" y="970904"/>
            <a:ext cx="2754809" cy="399835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DEE826-BACA-C84C-9353-8F0FFEF33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970904"/>
            <a:ext cx="3068022" cy="1816724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50D8496A-EA89-9C4E-AB32-77D64218D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2926457"/>
            <a:ext cx="3068022" cy="1816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DB5A0-CD9E-F544-918E-1D33857923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670" y="2217043"/>
            <a:ext cx="929747" cy="13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Science as an Evolutionary Process for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6A862-E6A0-204F-95DE-35E03E83625D}"/>
              </a:ext>
            </a:extLst>
          </p:cNvPr>
          <p:cNvSpPr txBox="1"/>
          <p:nvPr/>
        </p:nvSpPr>
        <p:spPr>
          <a:xfrm>
            <a:off x="6772565" y="314691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5"/>
              </a:rPr>
              <a:t>Bruno Latour</a:t>
            </a:r>
            <a:endParaRPr lang="en-TW" dirty="0"/>
          </a:p>
        </p:txBody>
      </p:sp>
      <p:pic>
        <p:nvPicPr>
          <p:cNvPr id="14" name="Picture 13">
            <a:hlinkClick r:id="rId15"/>
            <a:extLst>
              <a:ext uri="{FF2B5EF4-FFF2-40B4-BE49-F238E27FC236}">
                <a16:creationId xmlns:a16="http://schemas.microsoft.com/office/drawing/2014/main" id="{EE9CAB4C-47C9-8449-9C82-DAFE42E15C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3" y="3215307"/>
            <a:ext cx="692342" cy="1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witness</a:t>
            </a:r>
            <a:r>
              <a:rPr lang="en-US" dirty="0">
                <a:solidFill>
                  <a:schemeClr val="tx1"/>
                </a:solidFill>
              </a:rPr>
              <a:t> shared Time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1088236"/>
            <a:ext cx="4512215" cy="3771781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890" y="1088236"/>
            <a:ext cx="2343646" cy="369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54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 Helix and Life Forms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4" y="1932749"/>
            <a:ext cx="3166278" cy="2646706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1" y="816600"/>
            <a:ext cx="704220" cy="110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29EAC7F-94FA-144C-B662-2C2D1ACE3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527" y="1932748"/>
            <a:ext cx="3164136" cy="264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429AA-1487-484A-8702-BD5D7DE9898D}"/>
              </a:ext>
            </a:extLst>
          </p:cNvPr>
          <p:cNvSpPr txBox="1"/>
          <p:nvPr/>
        </p:nvSpPr>
        <p:spPr>
          <a:xfrm>
            <a:off x="4741638" y="4673040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US" dirty="0" err="1">
                <a:hlinkClick r:id="rId7"/>
              </a:rPr>
              <a:t>Salieb-Beugelaar</a:t>
            </a:r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7A615-2740-C948-BE2F-4E7B1E0381C5}"/>
              </a:ext>
            </a:extLst>
          </p:cNvPr>
          <p:cNvSpPr txBox="1"/>
          <p:nvPr/>
        </p:nvSpPr>
        <p:spPr>
          <a:xfrm>
            <a:off x="2105599" y="746258"/>
            <a:ext cx="4879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What is interesting about Double Helix?</a:t>
            </a:r>
          </a:p>
          <a:p>
            <a:pPr algn="ctr"/>
            <a:endParaRPr lang="en-TW" dirty="0"/>
          </a:p>
          <a:p>
            <a:pPr algn="ctr"/>
            <a:r>
              <a:rPr lang="en-TW" dirty="0"/>
              <a:t>It is a simple structure that has </a:t>
            </a:r>
            <a:r>
              <a:rPr lang="en-TW" b="1" i="1" dirty="0"/>
              <a:t>Iteration</a:t>
            </a:r>
            <a:r>
              <a:rPr lang="en-TW" dirty="0"/>
              <a:t> and </a:t>
            </a:r>
            <a:r>
              <a:rPr lang="en-TW" b="1" i="1" dirty="0"/>
              <a:t>Branching</a:t>
            </a:r>
            <a:r>
              <a:rPr lang="en-TW" dirty="0"/>
              <a:t>!</a:t>
            </a:r>
          </a:p>
          <a:p>
            <a:pPr algn="ctr"/>
            <a:r>
              <a:rPr lang="en-TW" dirty="0"/>
              <a:t>(Iterations relates to time, and Branching Relates to Space)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E53FF-701A-1647-87FD-EFC06A7B2FBD}"/>
              </a:ext>
            </a:extLst>
          </p:cNvPr>
          <p:cNvSpPr txBox="1"/>
          <p:nvPr/>
        </p:nvSpPr>
        <p:spPr>
          <a:xfrm>
            <a:off x="836741" y="4533597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complexity of the structure </a:t>
            </a:r>
          </a:p>
          <a:p>
            <a:pPr algn="ctr"/>
            <a:r>
              <a:rPr lang="en-TW" dirty="0"/>
              <a:t>determines the updating clockspeed.</a:t>
            </a:r>
          </a:p>
        </p:txBody>
      </p:sp>
    </p:spTree>
    <p:extLst>
      <p:ext uri="{BB962C8B-B14F-4D97-AF65-F5344CB8AC3E}">
        <p14:creationId xmlns:p14="http://schemas.microsoft.com/office/powerpoint/2010/main" val="51102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213537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33401" y="3319466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267468" y="3293745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05420" y="1136507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2714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4599</TotalTime>
  <Words>1326</Words>
  <Application>Microsoft Macintosh PowerPoint</Application>
  <PresentationFormat>On-screen Show (16:9)</PresentationFormat>
  <Paragraphs>213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Simple Light</vt:lpstr>
      <vt:lpstr>3_Office Theme</vt:lpstr>
      <vt:lpstr>超越学科界限的认知基础 Transdisciplinary Cognitive Foundation  Complex Systems:  from biology to math, physic, and society Week 3</vt:lpstr>
      <vt:lpstr>Please just WATCH,  while asking yourself the following question: Why matter rarely stay in liquid form, compared to solids and gases?</vt:lpstr>
      <vt:lpstr>Glossary</vt:lpstr>
      <vt:lpstr>Science as an Evolutionary Process for NsM</vt:lpstr>
      <vt:lpstr>Updating Name Space to witness shared Time</vt:lpstr>
      <vt:lpstr>Double Helix and Life Forms</vt:lpstr>
      <vt:lpstr>Biological Iterations and Branching</vt:lpstr>
      <vt:lpstr>Updating Name Space to across time scales</vt:lpstr>
      <vt:lpstr>Time and Trust-worthiness in NsM</vt:lpstr>
      <vt:lpstr>Trust-worthy Name Space?</vt:lpstr>
      <vt:lpstr>Authenticated Name Space?</vt:lpstr>
      <vt:lpstr>Public-Private Key NsM Infrastructures</vt:lpstr>
      <vt:lpstr>From Biology to Society of Mind</vt:lpstr>
      <vt:lpstr>The Pursuit of a Unified Representation</vt:lpstr>
      <vt:lpstr>Why are Names important?</vt:lpstr>
      <vt:lpstr>Computable Logic and Types of “Birds”</vt:lpstr>
      <vt:lpstr>The Names of Birds (Functions)</vt:lpstr>
      <vt:lpstr>Associating neutral names to ideas has utility </vt:lpstr>
      <vt:lpstr>Temporal Logic: assign names to Behavioral Properties</vt:lpstr>
      <vt:lpstr>TLA+ can help analyzed System Properties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What, How and Why</vt:lpstr>
      <vt:lpstr>The Surprising Simplicity of Everything</vt:lpstr>
      <vt:lpstr>What is Universality?</vt:lpstr>
      <vt:lpstr>PowerPoint Presentation</vt:lpstr>
      <vt:lpstr>PowerPoint Presentation</vt:lpstr>
      <vt:lpstr>Approximate Truth through Multiple Abstractions</vt:lpstr>
      <vt:lpstr>PowerPoint Presentation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703</cp:revision>
  <dcterms:modified xsi:type="dcterms:W3CDTF">2020-10-14T13:10:09Z</dcterms:modified>
</cp:coreProperties>
</file>